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9" r:id="rId2"/>
    <p:sldId id="313" r:id="rId3"/>
    <p:sldId id="268" r:id="rId4"/>
    <p:sldId id="269" r:id="rId5"/>
    <p:sldId id="283" r:id="rId6"/>
    <p:sldId id="298" r:id="rId7"/>
    <p:sldId id="299" r:id="rId8"/>
    <p:sldId id="300" r:id="rId9"/>
    <p:sldId id="301" r:id="rId10"/>
    <p:sldId id="302" r:id="rId11"/>
    <p:sldId id="316" r:id="rId12"/>
    <p:sldId id="295" r:id="rId13"/>
    <p:sldId id="293" r:id="rId14"/>
    <p:sldId id="296" r:id="rId15"/>
    <p:sldId id="297" r:id="rId16"/>
    <p:sldId id="303" r:id="rId17"/>
    <p:sldId id="314" r:id="rId18"/>
    <p:sldId id="315" r:id="rId19"/>
    <p:sldId id="307" r:id="rId20"/>
    <p:sldId id="309" r:id="rId21"/>
    <p:sldId id="304" r:id="rId22"/>
    <p:sldId id="310" r:id="rId23"/>
    <p:sldId id="311" r:id="rId24"/>
    <p:sldId id="305" r:id="rId25"/>
    <p:sldId id="308" r:id="rId26"/>
    <p:sldId id="312" r:id="rId27"/>
  </p:sldIdLst>
  <p:sldSz cx="12192000" cy="6858000"/>
  <p:notesSz cx="6802438" cy="99345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324"/>
    <a:srgbClr val="4C4C4C"/>
    <a:srgbClr val="FF9409"/>
    <a:srgbClr val="9E211B"/>
    <a:srgbClr val="E3D2AE"/>
    <a:srgbClr val="DAECF7"/>
    <a:srgbClr val="C7020C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69454" autoAdjust="0"/>
  </p:normalViewPr>
  <p:slideViewPr>
    <p:cSldViewPr snapToGrid="0">
      <p:cViewPr varScale="1">
        <p:scale>
          <a:sx n="80" d="100"/>
          <a:sy n="80" d="100"/>
        </p:scale>
        <p:origin x="1794" y="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2863" y="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39B53-3531-4537-A083-F1E0DEA3E00C}" type="datetimeFigureOut">
              <a:rPr lang="zh-TW" altLang="en-US" smtClean="0"/>
              <a:t>2022/5/24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6100"/>
            <a:ext cx="2947988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2863" y="9436100"/>
            <a:ext cx="29479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0358A-4A87-4861-B986-A5801FBE0A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321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845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12A9B-02F9-4B0A-8D2D-021D7B1C6699}" type="datetimeFigureOut">
              <a:rPr lang="zh-TW" altLang="en-US" smtClean="0"/>
              <a:t>2022/5/20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9475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244" y="4781014"/>
            <a:ext cx="5441950" cy="39117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84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4B67E-68B2-4FEE-B8D3-E8C750C631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41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介紹一下自己</a:t>
            </a:r>
            <a:endParaRPr lang="en-US" altLang="zh-TW" dirty="0" smtClean="0"/>
          </a:p>
          <a:p>
            <a:r>
              <a:rPr lang="zh-TW" altLang="en-US" dirty="0" smtClean="0"/>
              <a:t>畢業於澳門大學</a:t>
            </a:r>
            <a:r>
              <a:rPr lang="en-US" altLang="zh-TW" dirty="0" smtClean="0"/>
              <a:t>, </a:t>
            </a:r>
            <a:r>
              <a:rPr lang="zh-TW" altLang="en-US" dirty="0" smtClean="0"/>
              <a:t>軟件工程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專業係人工智能</a:t>
            </a:r>
            <a:endParaRPr lang="en-US" altLang="zh-TW" dirty="0" smtClean="0"/>
          </a:p>
          <a:p>
            <a:r>
              <a:rPr lang="zh-TW" altLang="en-US" dirty="0" smtClean="0"/>
              <a:t>培正教書二十多年</a:t>
            </a:r>
            <a:r>
              <a:rPr lang="en-US" altLang="zh-TW" dirty="0" smtClean="0"/>
              <a:t>, </a:t>
            </a:r>
            <a:r>
              <a:rPr lang="zh-TW" altLang="en-US" dirty="0" smtClean="0"/>
              <a:t>資訊科技</a:t>
            </a:r>
            <a:r>
              <a:rPr lang="en-US" altLang="zh-TW" dirty="0" smtClean="0"/>
              <a:t>, </a:t>
            </a:r>
            <a:r>
              <a:rPr lang="zh-TW" altLang="en-US" dirty="0" smtClean="0"/>
              <a:t>數學</a:t>
            </a:r>
            <a:r>
              <a:rPr lang="en-US" altLang="zh-TW" dirty="0" smtClean="0"/>
              <a:t>, </a:t>
            </a:r>
            <a:r>
              <a:rPr lang="zh-TW" altLang="en-US" dirty="0" smtClean="0"/>
              <a:t>現在數學</a:t>
            </a:r>
            <a:r>
              <a:rPr lang="en-US" altLang="zh-TW" dirty="0" smtClean="0"/>
              <a:t>AI</a:t>
            </a:r>
          </a:p>
          <a:p>
            <a:r>
              <a:rPr lang="zh-TW" altLang="en-US" dirty="0" smtClean="0"/>
              <a:t>問問同工是否資訊科技</a:t>
            </a:r>
            <a:r>
              <a:rPr lang="en-US" altLang="zh-TW" dirty="0" smtClean="0"/>
              <a:t>, </a:t>
            </a:r>
            <a:r>
              <a:rPr lang="zh-TW" altLang="en-US" dirty="0" smtClean="0"/>
              <a:t>數學</a:t>
            </a:r>
            <a:r>
              <a:rPr lang="en-US" altLang="zh-TW" dirty="0" smtClean="0"/>
              <a:t>, AI</a:t>
            </a:r>
            <a:r>
              <a:rPr lang="zh-TW" altLang="en-US" dirty="0" smtClean="0"/>
              <a:t>教師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8714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數據連接網絡</a:t>
            </a:r>
            <a:r>
              <a:rPr lang="en-US" altLang="zh-TW" dirty="0" smtClean="0"/>
              <a:t>,  </a:t>
            </a:r>
            <a:r>
              <a:rPr lang="zh-TW" altLang="en-US" dirty="0" smtClean="0"/>
              <a:t>向前推導的過程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42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如何編寫程序辨識兩個路牌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圖像是點陣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分顏色</a:t>
            </a:r>
            <a:r>
              <a:rPr lang="en-US" altLang="zh-TW" dirty="0" smtClean="0"/>
              <a:t>? </a:t>
            </a:r>
            <a:r>
              <a:rPr lang="zh-TW" altLang="en-US" dirty="0" smtClean="0"/>
              <a:t>邊緣檢測</a:t>
            </a:r>
            <a:r>
              <a:rPr lang="en-US" altLang="zh-TW" dirty="0" smtClean="0"/>
              <a:t>? </a:t>
            </a:r>
            <a:r>
              <a:rPr lang="zh-TW" altLang="en-US" dirty="0" smtClean="0"/>
              <a:t>圖型辨識</a:t>
            </a:r>
            <a:r>
              <a:rPr lang="en-US" altLang="zh-TW" dirty="0" smtClean="0"/>
              <a:t>? </a:t>
            </a:r>
            <a:r>
              <a:rPr lang="zh-TW" altLang="en-US" dirty="0" smtClean="0"/>
              <a:t>光線反射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423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最成功</a:t>
            </a:r>
            <a:r>
              <a:rPr lang="en-US" altLang="zh-TW" dirty="0" smtClean="0"/>
              <a:t>, </a:t>
            </a:r>
            <a:r>
              <a:rPr lang="zh-TW" altLang="en-US" dirty="0" smtClean="0"/>
              <a:t>準備率</a:t>
            </a:r>
            <a:r>
              <a:rPr lang="en-US" altLang="zh-TW" dirty="0" smtClean="0"/>
              <a:t>99%, </a:t>
            </a:r>
            <a:r>
              <a:rPr lang="zh-TW" altLang="en-US" dirty="0" smtClean="0"/>
              <a:t>應用得最廣泛</a:t>
            </a:r>
            <a:r>
              <a:rPr lang="en-US" altLang="zh-TW" dirty="0" smtClean="0"/>
              <a:t>, </a:t>
            </a:r>
          </a:p>
          <a:p>
            <a:r>
              <a:rPr lang="zh-TW" altLang="en-US" dirty="0" smtClean="0"/>
              <a:t>又讓學習去模仿</a:t>
            </a:r>
            <a:r>
              <a:rPr lang="en-US" altLang="zh-TW" dirty="0" smtClean="0"/>
              <a:t>, </a:t>
            </a:r>
            <a:r>
              <a:rPr lang="zh-TW" altLang="en-US" dirty="0" smtClean="0"/>
              <a:t>學習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657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Siri, </a:t>
            </a:r>
            <a:r>
              <a:rPr lang="zh-TW" altLang="en-US" dirty="0" smtClean="0"/>
              <a:t>但又最難去讓學生</a:t>
            </a:r>
            <a:r>
              <a:rPr lang="en-US" altLang="zh-TW" dirty="0" smtClean="0"/>
              <a:t>, </a:t>
            </a:r>
            <a:r>
              <a:rPr lang="zh-TW" altLang="en-US" dirty="0" smtClean="0"/>
              <a:t>學習</a:t>
            </a:r>
            <a:r>
              <a:rPr lang="en-US" altLang="zh-TW" dirty="0" smtClean="0"/>
              <a:t>, </a:t>
            </a:r>
          </a:p>
          <a:p>
            <a:r>
              <a:rPr lang="en-US" altLang="zh-TW" dirty="0" smtClean="0"/>
              <a:t>Apple, Google,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讯飞语言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52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782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要注意</a:t>
            </a:r>
            <a:r>
              <a:rPr lang="en-US" altLang="zh-TW" dirty="0" smtClean="0"/>
              <a:t>, </a:t>
            </a:r>
          </a:p>
          <a:p>
            <a:r>
              <a:rPr lang="en-US" altLang="zh-TW" dirty="0" smtClean="0"/>
              <a:t>Terminator 1984, 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Terminator 2 1991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所描述的人工智能機械人是擁有甚麼的功能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物件辨識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配對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自然語言對話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智能愛人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2021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年的作品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自然語言學習</a:t>
            </a:r>
            <a:r>
              <a:rPr lang="en-US" altLang="zh-TW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主動學習</a:t>
            </a:r>
            <a:endParaRPr lang="en-US" altLang="zh-TW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267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強人工智能</a:t>
            </a:r>
            <a:r>
              <a:rPr lang="en-US" altLang="zh-TW" dirty="0" smtClean="0"/>
              <a:t>,</a:t>
            </a:r>
            <a:r>
              <a:rPr lang="zh-CN" altLang="en-US" dirty="0" smtClean="0"/>
              <a:t>是具备与人类同等智慧、或超越人类</a:t>
            </a:r>
            <a:endParaRPr lang="en-US" altLang="zh-CN" dirty="0" smtClean="0"/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即机器“像人一样思考”、“像人一样行动”、“理性地思考”和“理性地行动”</a:t>
            </a:r>
            <a:endParaRPr lang="en-US" altLang="zh-CN" dirty="0" smtClean="0"/>
          </a:p>
          <a:p>
            <a:r>
              <a:rPr lang="zh-TW" altLang="en-US" dirty="0" smtClean="0"/>
              <a:t>弱</a:t>
            </a:r>
            <a:r>
              <a:rPr lang="zh-TW" altLang="en-US" dirty="0" smtClean="0"/>
              <a:t>人工智能</a:t>
            </a:r>
            <a:endParaRPr lang="en-US" altLang="zh-TW" dirty="0" smtClean="0"/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这些机器只不过看起来像是智能的，但是并不真正拥有智能，也不会有自主意识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0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Google </a:t>
            </a:r>
            <a:r>
              <a:rPr lang="zh-TW" altLang="en-US" dirty="0" smtClean="0"/>
              <a:t>翻譯</a:t>
            </a:r>
            <a:r>
              <a:rPr lang="en-US" altLang="zh-TW" dirty="0" smtClean="0"/>
              <a:t>, </a:t>
            </a:r>
            <a:r>
              <a:rPr lang="zh-TW" altLang="en-US" dirty="0" smtClean="0"/>
              <a:t>準確度</a:t>
            </a:r>
            <a:r>
              <a:rPr lang="en-US" altLang="zh-TW" dirty="0" smtClean="0"/>
              <a:t>?</a:t>
            </a:r>
          </a:p>
          <a:p>
            <a:r>
              <a:rPr lang="zh-TW" altLang="en-US" dirty="0" smtClean="0"/>
              <a:t>信息抽取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在眾多的訊息來源中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尋找特定的訊息</a:t>
            </a:r>
            <a:endParaRPr lang="en-US" altLang="zh-TW" dirty="0" smtClean="0"/>
          </a:p>
          <a:p>
            <a:r>
              <a:rPr lang="en-US" altLang="zh-TW" dirty="0" smtClean="0"/>
              <a:t>   </a:t>
            </a:r>
            <a:r>
              <a:rPr lang="zh-TW" altLang="en-US" dirty="0" smtClean="0"/>
              <a:t>如網絡新聞</a:t>
            </a:r>
            <a:r>
              <a:rPr lang="en-US" altLang="zh-TW" dirty="0" smtClean="0"/>
              <a:t>, </a:t>
            </a:r>
          </a:p>
          <a:p>
            <a:r>
              <a:rPr lang="en-US" altLang="zh-TW" dirty="0" err="1" smtClean="0"/>
              <a:t>Wechat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訊息監控</a:t>
            </a:r>
            <a:r>
              <a:rPr lang="en-US" altLang="zh-TW" baseline="0" dirty="0" smtClean="0"/>
              <a:t>? </a:t>
            </a:r>
            <a:r>
              <a:rPr lang="zh-TW" altLang="en-US" baseline="0" dirty="0" smtClean="0"/>
              <a:t>會不會有人逐條逐去看</a:t>
            </a:r>
            <a:r>
              <a:rPr lang="en-US" altLang="zh-TW" baseline="0" dirty="0" smtClean="0"/>
              <a:t>?</a:t>
            </a:r>
          </a:p>
          <a:p>
            <a:r>
              <a:rPr lang="zh-TW" altLang="en-US" baseline="0" dirty="0" smtClean="0"/>
              <a:t>文本分類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讚的點評</a:t>
            </a:r>
            <a:r>
              <a:rPr lang="en-US" altLang="zh-TW" baseline="0" dirty="0" smtClean="0"/>
              <a:t>? </a:t>
            </a:r>
            <a:r>
              <a:rPr lang="zh-TW" altLang="en-US" baseline="0" dirty="0" smtClean="0"/>
              <a:t>不讚的點評</a:t>
            </a:r>
            <a:endParaRPr lang="en-US" altLang="zh-TW" baseline="0" dirty="0" smtClean="0"/>
          </a:p>
          <a:p>
            <a:r>
              <a:rPr lang="zh-TW" altLang="en-US" baseline="0" dirty="0" smtClean="0"/>
              <a:t>客戶機械人</a:t>
            </a:r>
            <a:r>
              <a:rPr lang="en-US" altLang="zh-TW" baseline="0" dirty="0" smtClean="0"/>
              <a:t>, </a:t>
            </a:r>
            <a:r>
              <a:rPr lang="zh-TW" altLang="en-US" baseline="0" dirty="0" smtClean="0"/>
              <a:t>在淘寶客服是真人</a:t>
            </a:r>
            <a:r>
              <a:rPr lang="en-US" altLang="zh-TW" baseline="0" dirty="0" smtClean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660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另類作品</a:t>
            </a:r>
            <a:r>
              <a:rPr lang="en-US" altLang="zh-TW" dirty="0" smtClean="0"/>
              <a:t>, </a:t>
            </a:r>
            <a:r>
              <a:rPr lang="zh-TW" altLang="en-US" dirty="0" smtClean="0"/>
              <a:t>馬</a:t>
            </a:r>
            <a:r>
              <a:rPr lang="en-US" altLang="zh-TW" dirty="0" smtClean="0"/>
              <a:t>, </a:t>
            </a:r>
            <a:r>
              <a:rPr lang="zh-TW" altLang="en-US" dirty="0" smtClean="0"/>
              <a:t>雀仔</a:t>
            </a:r>
            <a:r>
              <a:rPr lang="en-US" altLang="zh-TW" dirty="0" smtClean="0"/>
              <a:t>, </a:t>
            </a:r>
            <a:r>
              <a:rPr lang="zh-TW" altLang="en-US" dirty="0" smtClean="0"/>
              <a:t>大三巴</a:t>
            </a:r>
            <a:r>
              <a:rPr lang="en-US" altLang="zh-TW" dirty="0" smtClean="0"/>
              <a:t>, 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中華教育會</a:t>
            </a:r>
            <a:r>
              <a:rPr lang="en-US" altLang="zh-TW" dirty="0" smtClean="0"/>
              <a:t>, </a:t>
            </a:r>
            <a:r>
              <a:rPr lang="zh-TW" altLang="en-US" dirty="0" smtClean="0"/>
              <a:t>澳門</a:t>
            </a:r>
            <a:r>
              <a:rPr lang="en-US" altLang="zh-TW" dirty="0" smtClean="0"/>
              <a:t>,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612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注意</a:t>
            </a:r>
            <a:r>
              <a:rPr lang="en-US" altLang="zh-TW" dirty="0" smtClean="0"/>
              <a:t>: autocomplete, </a:t>
            </a:r>
            <a:r>
              <a:rPr lang="zh-TW" altLang="en-US" dirty="0" smtClean="0"/>
              <a:t>提示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973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有理論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有實作部分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語言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8220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竹月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364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557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93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935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85532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5912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近年人工智能發展飛快</a:t>
            </a:r>
            <a:r>
              <a:rPr lang="en-US" altLang="zh-TW" dirty="0" smtClean="0"/>
              <a:t>, </a:t>
            </a:r>
            <a:r>
              <a:rPr lang="zh-TW" altLang="en-US" dirty="0" smtClean="0"/>
              <a:t>亦由於利用神經網絡</a:t>
            </a:r>
            <a:r>
              <a:rPr lang="en-US" altLang="zh-TW" dirty="0" smtClean="0"/>
              <a:t>, </a:t>
            </a:r>
            <a:r>
              <a:rPr lang="zh-TW" altLang="en-US" dirty="0" smtClean="0"/>
              <a:t>深度學習成功</a:t>
            </a:r>
            <a:r>
              <a:rPr lang="en-US" altLang="zh-TW" dirty="0" smtClean="0"/>
              <a:t>, </a:t>
            </a:r>
            <a:r>
              <a:rPr lang="zh-TW" altLang="en-US" dirty="0" smtClean="0"/>
              <a:t>突破人類極限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在圍棋大賽中戰勝人類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成為現今科學和教育界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炙手可熱的課題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078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電腦程序來呈現人類智慧的技術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47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計算</a:t>
            </a:r>
            <a:r>
              <a:rPr lang="en-US" altLang="zh-TW" dirty="0" smtClean="0"/>
              <a:t>, </a:t>
            </a:r>
            <a:r>
              <a:rPr lang="zh-TW" altLang="en-US" dirty="0" smtClean="0"/>
              <a:t>記憶</a:t>
            </a:r>
            <a:r>
              <a:rPr lang="en-US" altLang="zh-TW" dirty="0" smtClean="0"/>
              <a:t>, </a:t>
            </a:r>
            <a:r>
              <a:rPr lang="zh-TW" altLang="en-US" dirty="0" smtClean="0"/>
              <a:t>感知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超越了人數</a:t>
            </a:r>
            <a:endParaRPr lang="en-US" altLang="zh-TW" dirty="0" smtClean="0"/>
          </a:p>
          <a:p>
            <a:r>
              <a:rPr lang="zh-TW" altLang="en-US" dirty="0" smtClean="0"/>
              <a:t>聽覺</a:t>
            </a:r>
            <a:r>
              <a:rPr lang="en-US" altLang="zh-TW" dirty="0" smtClean="0"/>
              <a:t>(Siri, </a:t>
            </a:r>
            <a:r>
              <a:rPr lang="zh-TW" altLang="en-US" dirty="0" smtClean="0"/>
              <a:t>旅遊翻譯</a:t>
            </a:r>
            <a:r>
              <a:rPr lang="en-US" altLang="zh-TW" dirty="0" smtClean="0"/>
              <a:t>), </a:t>
            </a:r>
            <a:r>
              <a:rPr lang="zh-TW" altLang="en-US" dirty="0" smtClean="0"/>
              <a:t>視覺</a:t>
            </a:r>
            <a:r>
              <a:rPr lang="en-US" altLang="zh-TW" dirty="0" smtClean="0"/>
              <a:t>(</a:t>
            </a:r>
            <a:r>
              <a:rPr lang="zh-TW" altLang="en-US" dirty="0" smtClean="0"/>
              <a:t>人臉檢測</a:t>
            </a:r>
            <a:r>
              <a:rPr lang="en-US" altLang="zh-TW" dirty="0" smtClean="0"/>
              <a:t>)</a:t>
            </a:r>
            <a:r>
              <a:rPr lang="en-US" altLang="zh-TW" baseline="0" dirty="0" smtClean="0"/>
              <a:t>  - </a:t>
            </a:r>
            <a:r>
              <a:rPr lang="zh-TW" altLang="en-US" baseline="0" dirty="0" smtClean="0"/>
              <a:t>近年很成功</a:t>
            </a:r>
            <a:endParaRPr lang="en-US" altLang="zh-TW" dirty="0" smtClean="0"/>
          </a:p>
          <a:p>
            <a:r>
              <a:rPr lang="zh-TW" altLang="en-US" dirty="0" smtClean="0"/>
              <a:t>推理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學習</a:t>
            </a:r>
            <a:r>
              <a:rPr lang="en-US" altLang="zh-TW" dirty="0" smtClean="0"/>
              <a:t>, </a:t>
            </a:r>
            <a:r>
              <a:rPr lang="zh-TW" altLang="en-US" dirty="0" smtClean="0"/>
              <a:t>語</a:t>
            </a:r>
            <a:r>
              <a:rPr lang="zh-TW" altLang="en-US" dirty="0" smtClean="0"/>
              <a:t>言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比較難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99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第一波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推理</a:t>
            </a:r>
            <a:endParaRPr lang="en-US" altLang="zh-TW" dirty="0" smtClean="0"/>
          </a:p>
          <a:p>
            <a:r>
              <a:rPr lang="en-US" altLang="zh-TW" dirty="0" smtClean="0"/>
              <a:t>1950</a:t>
            </a:r>
            <a:r>
              <a:rPr lang="zh-TW" altLang="en-US" dirty="0" smtClean="0"/>
              <a:t>年圖靈測試</a:t>
            </a:r>
            <a:r>
              <a:rPr lang="en-US" altLang="zh-TW" dirty="0" smtClean="0"/>
              <a:t>, </a:t>
            </a:r>
            <a:r>
              <a:rPr lang="zh-TW" altLang="en-US" dirty="0" smtClean="0"/>
              <a:t>是文字的測試</a:t>
            </a:r>
            <a:endParaRPr lang="en-US" altLang="zh-TW" dirty="0" smtClean="0"/>
          </a:p>
          <a:p>
            <a:r>
              <a:rPr lang="en-US" altLang="zh-TW" dirty="0" smtClean="0"/>
              <a:t>1960</a:t>
            </a:r>
            <a:r>
              <a:rPr lang="zh-TW" altLang="en-US" dirty="0" smtClean="0"/>
              <a:t>年才現今的電子電腦才算正式產生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26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智識型</a:t>
            </a:r>
            <a:r>
              <a:rPr lang="en-US" altLang="zh-TW" dirty="0" smtClean="0"/>
              <a:t>, 1997</a:t>
            </a:r>
            <a:r>
              <a:rPr lang="zh-TW" altLang="en-US" dirty="0" smtClean="0"/>
              <a:t>年</a:t>
            </a:r>
            <a:endParaRPr lang="en-US" altLang="zh-TW" dirty="0" smtClean="0"/>
          </a:p>
          <a:p>
            <a:r>
              <a:rPr lang="zh-TW" altLang="en-US" dirty="0" smtClean="0"/>
              <a:t>當時是程序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圖論</a:t>
            </a:r>
            <a:r>
              <a:rPr lang="en-US" altLang="zh-TW" dirty="0" smtClean="0"/>
              <a:t>, </a:t>
            </a:r>
            <a:r>
              <a:rPr lang="zh-TW" altLang="en-US" dirty="0" smtClean="0"/>
              <a:t>算法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搜尋法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並引入專家系統</a:t>
            </a:r>
            <a:endParaRPr lang="en-US" altLang="zh-TW" dirty="0" smtClean="0"/>
          </a:p>
          <a:p>
            <a:r>
              <a:rPr lang="zh-TW" altLang="en-US" dirty="0" smtClean="0"/>
              <a:t>相對來說是機械學習</a:t>
            </a:r>
            <a:endParaRPr lang="en-US" altLang="zh-TW" dirty="0" smtClean="0"/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国际象棋的搜索宽度大概是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，搜索深度大概是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，整个搜索空间大约为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sz="24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endParaRPr lang="en-US" altLang="zh-TW" dirty="0" smtClean="0"/>
          </a:p>
          <a:p>
            <a:r>
              <a:rPr lang="zh-TW" altLang="en-US" dirty="0" smtClean="0"/>
              <a:t>當時我都製作過五子棋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利用規則</a:t>
            </a:r>
            <a:r>
              <a:rPr lang="en-US" altLang="zh-TW" dirty="0" smtClean="0"/>
              <a:t>, </a:t>
            </a:r>
            <a:r>
              <a:rPr lang="zh-TW" altLang="en-US" dirty="0" smtClean="0"/>
              <a:t>優先處理</a:t>
            </a:r>
            <a:r>
              <a:rPr lang="en-US" altLang="zh-TW" dirty="0" smtClean="0"/>
              <a:t>….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809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第三波</a:t>
            </a:r>
            <a:r>
              <a:rPr lang="en-US" altLang="zh-TW" dirty="0" smtClean="0"/>
              <a:t>, </a:t>
            </a:r>
            <a:r>
              <a:rPr lang="zh-TW" altLang="en-US" dirty="0" smtClean="0"/>
              <a:t>數據推度</a:t>
            </a:r>
            <a:endParaRPr lang="en-US" altLang="zh-TW" dirty="0" smtClean="0"/>
          </a:p>
          <a:p>
            <a:r>
              <a:rPr lang="zh-TW" altLang="en-US" dirty="0" smtClean="0"/>
              <a:t>大數據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不是多數據</a:t>
            </a:r>
            <a:r>
              <a:rPr lang="en-US" altLang="zh-TW" dirty="0" smtClean="0"/>
              <a:t>.   </a:t>
            </a:r>
            <a:r>
              <a:rPr lang="zh-TW" altLang="en-US" dirty="0" smtClean="0"/>
              <a:t>數據已全面電子化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可以被電腦處理</a:t>
            </a:r>
            <a:endParaRPr lang="en-US" altLang="zh-TW" dirty="0" smtClean="0"/>
          </a:p>
          <a:p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而围棋的搜索宽度大概为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，搜索深度大概是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，搜索空间在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sz="24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以上，比宇宙中的粒子数</a:t>
            </a:r>
            <a:r>
              <a:rPr lang="en-US" altLang="zh-CN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sz="2400" b="0" i="0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zh-CN" alt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还多。</a:t>
            </a:r>
            <a:endParaRPr lang="en-US" altLang="zh-CN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蒙地卡羅樹搜尋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,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兩個深度神經網路</a:t>
            </a:r>
            <a:r>
              <a:rPr lang="en-US" altLang="zh-TW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,</a:t>
            </a:r>
            <a:r>
              <a:rPr lang="zh-TW" altLang="en-US" sz="24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 強化學習</a:t>
            </a:r>
            <a:endParaRPr lang="en-US" altLang="zh-TW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  <a:p>
            <a:endParaRPr lang="en-US" altLang="zh-TW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機械有學習的能力 開始有溫習</a:t>
            </a:r>
            <a:r>
              <a:rPr lang="en-US" altLang="zh-TW" dirty="0" smtClean="0"/>
              <a:t>, </a:t>
            </a:r>
            <a:r>
              <a:rPr lang="zh-TW" altLang="en-US" dirty="0" smtClean="0"/>
              <a:t>人機大戰開始了</a:t>
            </a:r>
            <a:r>
              <a:rPr lang="en-US" altLang="zh-TW" dirty="0" smtClean="0"/>
              <a:t>.</a:t>
            </a:r>
            <a:endParaRPr lang="zh-TW" altLang="en-US" dirty="0" smtClean="0"/>
          </a:p>
          <a:p>
            <a:endParaRPr lang="en-US" altLang="zh-TW" sz="2400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lt"/>
            </a:endParaRPr>
          </a:p>
          <a:p>
            <a:r>
              <a:rPr lang="en-US" altLang="zh-TW" dirty="0" smtClean="0"/>
              <a:t>2017</a:t>
            </a:r>
            <a:r>
              <a:rPr lang="zh-TW" altLang="en-US" dirty="0" smtClean="0"/>
              <a:t>澳門大學校長 趙偉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874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4B67E-68B2-4FEE-B8D3-E8C750C6316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77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67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8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www.1ppt.com/ziti/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www.1ppt.com/xiazai/jihua/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www.1ppt.com/xiazai/jianli/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/>
              </a:rPr>
              <a:t>www.1ppt.com/xiazai/huibao/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82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2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64" y="987552"/>
            <a:ext cx="6122136" cy="58704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51663" y="1532873"/>
            <a:ext cx="5010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2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聊天機械人</a:t>
            </a:r>
            <a:endParaRPr kumimoji="1" lang="zh-CN" altLang="en-US" sz="72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0011" y="2933405"/>
            <a:ext cx="387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TW" altLang="en-US" sz="24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自然語言對話</a:t>
            </a:r>
            <a:endParaRPr kumimoji="1" lang="zh-CN" altLang="en-US" sz="24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358342" y="6018415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澳門培正中學 黃燦霖 資訊科技教師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895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499" y="1889106"/>
            <a:ext cx="6133178" cy="3055598"/>
          </a:xfrm>
          <a:prstGeom prst="rect">
            <a:avLst/>
          </a:prstGeom>
        </p:spPr>
      </p:pic>
      <p:sp>
        <p:nvSpPr>
          <p:cNvPr id="3" name="Text Placeholder 3"/>
          <p:cNvSpPr txBox="1"/>
          <p:nvPr/>
        </p:nvSpPr>
        <p:spPr>
          <a:xfrm>
            <a:off x="1144749" y="1889106"/>
            <a:ext cx="2158889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35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5" t="14562"/>
          <a:stretch/>
        </p:blipFill>
        <p:spPr>
          <a:xfrm>
            <a:off x="3142248" y="1817000"/>
            <a:ext cx="6146132" cy="43431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1368" y="2206459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4208142" y="801337"/>
            <a:ext cx="4014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60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機器學習</a:t>
            </a:r>
            <a:endParaRPr kumimoji="1" lang="zh-CN" altLang="en-US" sz="60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5089359" y="4102768"/>
            <a:ext cx="1287378" cy="1503947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81074" y="2646946"/>
            <a:ext cx="1215189" cy="158816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3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53" y="1724632"/>
            <a:ext cx="6633222" cy="373671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53" y="1724632"/>
            <a:ext cx="6633222" cy="373931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1724633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應用</a:t>
            </a:r>
            <a:r>
              <a:rPr lang="zh-TW" altLang="en-US" sz="24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領域</a:t>
            </a:r>
            <a:endParaRPr lang="zh-CN" altLang="en-US" sz="24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52" y="1722031"/>
            <a:ext cx="6637839" cy="37393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2342729" y="680857"/>
            <a:ext cx="5392182" cy="574133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電腦視覺 </a:t>
            </a:r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Computer Vision</a:t>
            </a:r>
            <a:endParaRPr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29" y="1623042"/>
            <a:ext cx="5743930" cy="43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8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62" y="1844605"/>
            <a:ext cx="6420633" cy="36169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1724633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應用</a:t>
            </a:r>
            <a:r>
              <a:rPr lang="zh-TW" altLang="en-US" sz="24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領域</a:t>
            </a:r>
            <a:endParaRPr lang="zh-CN" altLang="en-US" sz="24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2144024" y="975905"/>
            <a:ext cx="5858463" cy="574133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語音識別 </a:t>
            </a:r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speech 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recognition</a:t>
            </a:r>
            <a:endParaRPr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88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69925" y="1724633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應用</a:t>
            </a:r>
            <a:r>
              <a:rPr lang="zh-TW" altLang="en-US" sz="24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領域</a:t>
            </a:r>
            <a:endParaRPr lang="zh-CN" altLang="en-US" sz="24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2144024" y="975905"/>
            <a:ext cx="7357270" cy="1066575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自然語言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處理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Natural language processing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；</a:t>
            </a:r>
            <a:r>
              <a:rPr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NLP</a:t>
            </a:r>
            <a:endParaRPr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65477" y="308130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自然語言處理（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NLP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）是指使用諸如英語之類的自然語言與智慧系統通信的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AI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方法。</a:t>
            </a:r>
            <a:endParaRPr lang="zh-TW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99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4246551" y="3173754"/>
            <a:ext cx="113043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>
                <a:solidFill>
                  <a:srgbClr val="FF0000"/>
                </a:solidFill>
              </a:rPr>
              <a:t>請睇片</a:t>
            </a:r>
            <a:r>
              <a:rPr lang="en-US" altLang="zh-TW" sz="2000" dirty="0" smtClean="0">
                <a:solidFill>
                  <a:srgbClr val="FF0000"/>
                </a:solidFill>
              </a:rPr>
              <a:t>…</a:t>
            </a: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918" y="1265632"/>
            <a:ext cx="7593775" cy="53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3408589" y="1147156"/>
            <a:ext cx="6242858" cy="398595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9837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313" y="3408218"/>
            <a:ext cx="3597687" cy="3449782"/>
          </a:xfrm>
          <a:prstGeom prst="rect">
            <a:avLst/>
          </a:prstGeom>
        </p:spPr>
      </p:pic>
      <p:sp>
        <p:nvSpPr>
          <p:cNvPr id="3" name="Text Placeholder 3"/>
          <p:cNvSpPr txBox="1"/>
          <p:nvPr/>
        </p:nvSpPr>
        <p:spPr>
          <a:xfrm>
            <a:off x="3760249" y="1441974"/>
            <a:ext cx="3571516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強</a:t>
            </a:r>
            <a:r>
              <a:rPr lang="zh-TW" altLang="en-US" sz="4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sz="4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Placeholder 3"/>
          <p:cNvSpPr txBox="1"/>
          <p:nvPr/>
        </p:nvSpPr>
        <p:spPr>
          <a:xfrm>
            <a:off x="5650068" y="3971179"/>
            <a:ext cx="3571516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</a:t>
            </a:r>
            <a:r>
              <a:rPr lang="zh-TW" altLang="en-US" sz="48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endParaRPr lang="zh-CN" altLang="en-US" sz="48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61709" y="2524629"/>
            <a:ext cx="17011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Vs</a:t>
            </a:r>
            <a:endParaRPr lang="zh-TW" altLang="en-US"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58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2465477" y="1727661"/>
            <a:ext cx="3056799" cy="574133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NLP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的應用領域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9561" y="2563945"/>
            <a:ext cx="29968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機器翻譯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信息</a:t>
            </a:r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抽取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文本分類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問答系統 </a:t>
            </a:r>
            <a:endParaRPr lang="zh-TW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4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13"/>
          <p:cNvSpPr txBox="1"/>
          <p:nvPr/>
        </p:nvSpPr>
        <p:spPr>
          <a:xfrm>
            <a:off x="2465477" y="1727661"/>
            <a:ext cx="3056799" cy="574133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NLP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的應用例子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43200" y="2563945"/>
            <a:ext cx="68339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小冰作詩 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- </a:t>
            </a:r>
            <a:r>
              <a:rPr lang="zh-TW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上載圖片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              https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://poem.xiaoice.com/</a:t>
            </a:r>
          </a:p>
          <a:p>
            <a:pPr>
              <a:lnSpc>
                <a:spcPct val="150000"/>
              </a:lnSpc>
            </a:pPr>
            <a:endParaRPr lang="en-US" altLang="zh-TW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AI</a:t>
            </a:r>
            <a:r>
              <a:rPr lang="zh-TW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藏頭詩</a:t>
            </a: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               https</a:t>
            </a:r>
            <a:r>
              <a:rPr lang="en-US" altLang="zh-TW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://www.aichpoem.net/</a:t>
            </a:r>
            <a:endParaRPr lang="zh-TW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41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6659" y="2014728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31" y="3095162"/>
            <a:ext cx="4571428" cy="30476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72618" y="5423051"/>
            <a:ext cx="3396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https://nlp.xiaoi.com/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t="845"/>
          <a:stretch/>
        </p:blipFill>
        <p:spPr>
          <a:xfrm>
            <a:off x="4347343" y="656705"/>
            <a:ext cx="3048425" cy="34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28800" y="885599"/>
            <a:ext cx="90477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8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(FD22-0493) </a:t>
            </a:r>
            <a:endParaRPr kumimoji="1" lang="en-US" altLang="zh-TW" sz="4800" b="1" dirty="0" smtClean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TW" altLang="en-US" sz="48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聊天</a:t>
            </a:r>
            <a:r>
              <a:rPr kumimoji="1" lang="zh-TW" altLang="en-US" sz="4800" b="1" dirty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機械人的技術原理和</a:t>
            </a:r>
            <a:r>
              <a:rPr kumimoji="1" lang="zh-TW" altLang="en-US" sz="48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應用</a:t>
            </a:r>
            <a:endParaRPr kumimoji="1" lang="zh-TW" altLang="en-US" sz="48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06580" y="2587606"/>
            <a:ext cx="73593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瞭解人工</a:t>
            </a: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</a:t>
            </a: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發展的現況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學習</a:t>
            </a:r>
            <a:r>
              <a:rPr kumimoji="1" lang="en-US" altLang="zh-TW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NLP</a:t>
            </a: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自然語言的理論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認識聊天機械人的技術和應用範圍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TW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Python</a:t>
            </a:r>
            <a:r>
              <a:rPr kumimoji="1" lang="zh-TW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語言實作簡單的聊天機械人</a:t>
            </a:r>
            <a:endParaRPr kumimoji="1" lang="zh-TW" altLang="en-US" sz="2400" b="1" dirty="0">
              <a:solidFill>
                <a:schemeClr val="tx2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621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18" y="2520572"/>
            <a:ext cx="3699037" cy="369903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470342" y="2540226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Roboto"/>
              </a:rPr>
              <a:t>自然語言理解（</a:t>
            </a:r>
            <a:r>
              <a:rPr lang="en-US" altLang="zh-CN" b="1" dirty="0" smtClean="0">
                <a:latin typeface="Roboto"/>
              </a:rPr>
              <a:t>NLU</a:t>
            </a:r>
            <a:r>
              <a:rPr lang="zh-CN" altLang="en-US" b="1" dirty="0">
                <a:latin typeface="Roboto"/>
              </a:rPr>
              <a:t>）</a:t>
            </a:r>
            <a:endParaRPr lang="zh-CN" altLang="en-US" b="1" i="0" dirty="0">
              <a:effectLst/>
              <a:latin typeface="Roboto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17016" y="4269079"/>
            <a:ext cx="2472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Roboto"/>
              </a:rPr>
              <a:t>自然語言生成（</a:t>
            </a:r>
            <a:r>
              <a:rPr lang="en-US" altLang="zh-CN" b="1" dirty="0" smtClean="0">
                <a:latin typeface="Roboto"/>
              </a:rPr>
              <a:t>NLG</a:t>
            </a:r>
            <a:r>
              <a:rPr lang="zh-CN" altLang="en-US" b="1" dirty="0">
                <a:latin typeface="Roboto"/>
              </a:rPr>
              <a:t>）</a:t>
            </a:r>
            <a:endParaRPr lang="zh-CN" altLang="en-US" b="1" i="0" dirty="0">
              <a:effectLst/>
              <a:latin typeface="Roboto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62088" y="3394825"/>
            <a:ext cx="2182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 smtClean="0">
                <a:latin typeface="Roboto"/>
              </a:rPr>
              <a:t>語料庫</a:t>
            </a:r>
            <a:r>
              <a:rPr lang="zh-CN" altLang="en-US" b="1" dirty="0">
                <a:latin typeface="Roboto"/>
              </a:rPr>
              <a:t>（ </a:t>
            </a:r>
            <a:r>
              <a:rPr lang="en-US" altLang="zh-CN" b="1" dirty="0" smtClean="0">
                <a:latin typeface="Roboto"/>
              </a:rPr>
              <a:t>Corpus</a:t>
            </a:r>
            <a:r>
              <a:rPr lang="zh-CN" altLang="en-US" b="1" dirty="0">
                <a:latin typeface="Roboto"/>
              </a:rPr>
              <a:t> ）</a:t>
            </a:r>
            <a:endParaRPr lang="zh-CN" altLang="en-US" b="1" i="0" dirty="0">
              <a:effectLst/>
              <a:latin typeface="Roboto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04455" y="3258619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Roboto"/>
              </a:rPr>
              <a:t>語音識別</a:t>
            </a:r>
            <a:r>
              <a:rPr lang="zh-CN" altLang="en-US" b="1" dirty="0" smtClean="0">
                <a:latin typeface="Roboto"/>
              </a:rPr>
              <a:t>（</a:t>
            </a:r>
            <a:r>
              <a:rPr lang="en-US" altLang="zh-TW" b="1" dirty="0" smtClean="0">
                <a:latin typeface="Roboto"/>
              </a:rPr>
              <a:t>ASR</a:t>
            </a:r>
            <a:r>
              <a:rPr lang="zh-CN" altLang="en-US" b="1" dirty="0" smtClean="0">
                <a:latin typeface="Roboto"/>
              </a:rPr>
              <a:t>）</a:t>
            </a:r>
            <a:endParaRPr lang="zh-CN" altLang="en-US" b="1" i="0" dirty="0">
              <a:effectLst/>
              <a:latin typeface="Roboto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56855" y="4713346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latin typeface="Roboto"/>
              </a:rPr>
              <a:t>語音合成</a:t>
            </a:r>
            <a:r>
              <a:rPr lang="zh-CN" altLang="en-US" b="1" dirty="0" smtClean="0">
                <a:latin typeface="Roboto"/>
              </a:rPr>
              <a:t>（</a:t>
            </a:r>
            <a:r>
              <a:rPr lang="en-US" altLang="zh-TW" b="1" dirty="0" smtClean="0">
                <a:latin typeface="Roboto"/>
              </a:rPr>
              <a:t>TTS</a:t>
            </a:r>
            <a:r>
              <a:rPr lang="zh-CN" altLang="en-US" b="1" dirty="0" smtClean="0">
                <a:latin typeface="Roboto"/>
              </a:rPr>
              <a:t>）</a:t>
            </a:r>
            <a:endParaRPr lang="zh-CN" altLang="en-US" b="1" i="0" dirty="0">
              <a:effectLst/>
              <a:latin typeface="Roboto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2144024" y="975905"/>
            <a:ext cx="3787768" cy="574133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/>
          <a:p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自然語言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處理</a:t>
            </a:r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(NLP)</a:t>
            </a:r>
            <a:endParaRPr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cxnSp>
        <p:nvCxnSpPr>
          <p:cNvPr id="3" name="肘形接點 2"/>
          <p:cNvCxnSpPr>
            <a:stCxn id="14" idx="3"/>
          </p:cNvCxnSpPr>
          <p:nvPr/>
        </p:nvCxnSpPr>
        <p:spPr>
          <a:xfrm>
            <a:off x="4889294" y="3443285"/>
            <a:ext cx="1944763" cy="133130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/>
          <p:nvPr/>
        </p:nvCxnSpPr>
        <p:spPr>
          <a:xfrm rot="10800000" flipV="1">
            <a:off x="4804756" y="4713346"/>
            <a:ext cx="889462" cy="184666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接點 15"/>
          <p:cNvCxnSpPr/>
          <p:nvPr/>
        </p:nvCxnSpPr>
        <p:spPr>
          <a:xfrm rot="16200000" flipH="1">
            <a:off x="9158053" y="3066639"/>
            <a:ext cx="541341" cy="211950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/>
          <p:cNvCxnSpPr/>
          <p:nvPr/>
        </p:nvCxnSpPr>
        <p:spPr>
          <a:xfrm rot="16200000" flipH="1">
            <a:off x="9264029" y="3907440"/>
            <a:ext cx="541341" cy="211950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8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24706" y="3748081"/>
            <a:ext cx="70995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dirty="0" smtClean="0"/>
              <a:t>Google </a:t>
            </a:r>
            <a:r>
              <a:rPr lang="en-US" altLang="zh-TW" sz="4400" dirty="0" err="1" smtClean="0"/>
              <a:t>colab</a:t>
            </a:r>
            <a:endParaRPr lang="en-US" altLang="zh-TW" sz="4400" dirty="0" smtClean="0"/>
          </a:p>
          <a:p>
            <a:r>
              <a:rPr lang="zh-TW" altLang="en-US" sz="4400" dirty="0" smtClean="0"/>
              <a:t>實作聊天機器人（</a:t>
            </a:r>
            <a:r>
              <a:rPr lang="en-US" altLang="zh-TW" sz="4400" dirty="0" err="1"/>
              <a:t>Chatbot</a:t>
            </a:r>
            <a:r>
              <a:rPr lang="zh-TW" altLang="en-US" sz="4400" dirty="0"/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3013372" y="1548537"/>
            <a:ext cx="650710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/>
              <a:t>shorturl.at/</a:t>
            </a:r>
            <a:r>
              <a:rPr lang="zh-TW" altLang="en-US" sz="6600" dirty="0">
                <a:solidFill>
                  <a:srgbClr val="FF0000"/>
                </a:solidFill>
              </a:rPr>
              <a:t>imFNO</a:t>
            </a:r>
          </a:p>
        </p:txBody>
      </p:sp>
    </p:spTree>
    <p:extLst>
      <p:ext uri="{BB962C8B-B14F-4D97-AF65-F5344CB8AC3E}">
        <p14:creationId xmlns:p14="http://schemas.microsoft.com/office/powerpoint/2010/main" val="414267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24706" y="3748081"/>
            <a:ext cx="70995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4400" dirty="0" err="1" smtClean="0"/>
              <a:t>Anacoda</a:t>
            </a:r>
            <a:endParaRPr lang="en-US" altLang="zh-TW" sz="4400" dirty="0" smtClean="0"/>
          </a:p>
          <a:p>
            <a:r>
              <a:rPr lang="zh-TW" altLang="en-US" sz="4400" dirty="0" smtClean="0"/>
              <a:t>實作聊天機器人（</a:t>
            </a:r>
            <a:r>
              <a:rPr lang="en-US" altLang="zh-TW" sz="4400" dirty="0" err="1"/>
              <a:t>Chatbot</a:t>
            </a:r>
            <a:r>
              <a:rPr lang="zh-TW" altLang="en-US" sz="4400" dirty="0"/>
              <a:t>）</a:t>
            </a:r>
          </a:p>
        </p:txBody>
      </p:sp>
      <p:sp>
        <p:nvSpPr>
          <p:cNvPr id="3" name="矩形 2"/>
          <p:cNvSpPr/>
          <p:nvPr/>
        </p:nvSpPr>
        <p:spPr>
          <a:xfrm>
            <a:off x="905172" y="1861804"/>
            <a:ext cx="1079846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/>
              <a:t>github.com/</a:t>
            </a:r>
            <a:r>
              <a:rPr lang="en-US" altLang="zh-TW" sz="6600" dirty="0" err="1" smtClean="0"/>
              <a:t>pcmsricky</a:t>
            </a:r>
            <a:r>
              <a:rPr lang="en-US" altLang="zh-TW" sz="6600" dirty="0" smtClean="0"/>
              <a:t>/</a:t>
            </a:r>
            <a:r>
              <a:rPr lang="en-US" altLang="zh-TW" sz="6600" dirty="0" err="1" smtClean="0"/>
              <a:t>chatbot</a:t>
            </a:r>
            <a:endParaRPr lang="zh-TW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圓角矩形 2"/>
          <p:cNvSpPr/>
          <p:nvPr/>
        </p:nvSpPr>
        <p:spPr>
          <a:xfrm>
            <a:off x="2926080" y="1467853"/>
            <a:ext cx="6749936" cy="4442495"/>
          </a:xfrm>
          <a:prstGeom prst="roundRect">
            <a:avLst>
              <a:gd name="adj" fmla="val 4154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TW" altLang="en-US" sz="2000" b="1" dirty="0"/>
              <a:t>「的的了了」不必</a:t>
            </a:r>
            <a:r>
              <a:rPr lang="zh-TW" altLang="en-US" sz="2000" b="1" dirty="0" smtClean="0"/>
              <a:t>計算</a:t>
            </a:r>
            <a:endParaRPr lang="en-US" altLang="zh-TW" sz="2000" b="1" dirty="0" smtClean="0"/>
          </a:p>
          <a:p>
            <a:pPr algn="ctr">
              <a:lnSpc>
                <a:spcPct val="200000"/>
              </a:lnSpc>
            </a:pPr>
            <a:r>
              <a:rPr lang="zh-TW" altLang="en-US" sz="2000" b="1" dirty="0"/>
              <a:t>設定最低的匹配值</a:t>
            </a:r>
          </a:p>
          <a:p>
            <a:pPr algn="ctr">
              <a:lnSpc>
                <a:spcPct val="200000"/>
              </a:lnSpc>
            </a:pPr>
            <a:r>
              <a:rPr lang="zh-TW" altLang="en-US" sz="2000" b="1" dirty="0"/>
              <a:t>挑戰圖靈測試</a:t>
            </a:r>
          </a:p>
          <a:p>
            <a:pPr algn="ctr">
              <a:lnSpc>
                <a:spcPct val="200000"/>
              </a:lnSpc>
            </a:pPr>
            <a:r>
              <a:rPr lang="zh-TW" altLang="en-US" sz="2000" b="1" dirty="0"/>
              <a:t>上下文處理</a:t>
            </a:r>
          </a:p>
          <a:p>
            <a:pPr algn="ctr">
              <a:lnSpc>
                <a:spcPct val="200000"/>
              </a:lnSpc>
            </a:pPr>
            <a:r>
              <a:rPr lang="zh-TW" altLang="en-US" sz="2000" b="1" dirty="0"/>
              <a:t>分佈式處理</a:t>
            </a:r>
          </a:p>
          <a:p>
            <a:pPr algn="ctr"/>
            <a:endParaRPr lang="zh-TW" altLang="en-US" dirty="0"/>
          </a:p>
          <a:p>
            <a:pPr algn="ctr"/>
            <a:endParaRPr lang="zh-TW" altLang="en-US" dirty="0"/>
          </a:p>
        </p:txBody>
      </p:sp>
      <p:pic>
        <p:nvPicPr>
          <p:cNvPr id="2" name="图片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313" y="3408218"/>
            <a:ext cx="3597687" cy="3449782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387977" y="883078"/>
            <a:ext cx="1826141" cy="584775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TW" altLang="en-US" dirty="0"/>
              <a:t>改進對話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225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5120641" y="1028601"/>
            <a:ext cx="1005403" cy="584775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TW" altLang="en-US" dirty="0"/>
              <a:t>總結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21741" y="2339431"/>
            <a:ext cx="457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https://pytorch123.com/FifthSection/Chatbot/</a:t>
            </a:r>
          </a:p>
        </p:txBody>
      </p:sp>
      <p:sp>
        <p:nvSpPr>
          <p:cNvPr id="4" name="矩形 3"/>
          <p:cNvSpPr/>
          <p:nvPr/>
        </p:nvSpPr>
        <p:spPr>
          <a:xfrm>
            <a:off x="3986605" y="1970099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 smtClean="0">
                <a:solidFill>
                  <a:srgbClr val="404040"/>
                </a:solidFill>
                <a:latin typeface="Roboto Slab"/>
              </a:rPr>
              <a:t>PyTorch</a:t>
            </a:r>
            <a:r>
              <a:rPr lang="zh-TW" altLang="en-US" b="1" dirty="0" smtClean="0">
                <a:solidFill>
                  <a:srgbClr val="404040"/>
                </a:solidFill>
                <a:latin typeface="Roboto Slab"/>
              </a:rPr>
              <a:t>聊天</a:t>
            </a:r>
            <a:r>
              <a:rPr lang="zh-TW" altLang="en-US" b="1" dirty="0">
                <a:solidFill>
                  <a:srgbClr val="404040"/>
                </a:solidFill>
                <a:latin typeface="Roboto Slab"/>
              </a:rPr>
              <a:t>机器人教程</a:t>
            </a:r>
            <a:endParaRPr lang="zh-TW" alt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91251" y="3003930"/>
            <a:ext cx="1986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404040"/>
                </a:solidFill>
                <a:latin typeface="Roboto Slab"/>
              </a:rPr>
              <a:t>Seq2Seq</a:t>
            </a:r>
            <a:r>
              <a:rPr lang="zh-TW" altLang="en-US" b="1" dirty="0">
                <a:solidFill>
                  <a:srgbClr val="404040"/>
                </a:solidFill>
                <a:latin typeface="Roboto Slab"/>
              </a:rPr>
              <a:t>模型</a:t>
            </a:r>
            <a:endParaRPr lang="zh-TW" altLang="en-US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pic>
        <p:nvPicPr>
          <p:cNvPr id="1026" name="Picture 2" descr="https://pytorch.org/tutorials/_images/seq2seq_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741" y="3373262"/>
            <a:ext cx="5939659" cy="213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2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7728" y="1806910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679228" y="3911195"/>
            <a:ext cx="29601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sz="2000" dirty="0"/>
              <a:t>api.qingyunke.com</a:t>
            </a:r>
            <a:r>
              <a:rPr lang="en-US" altLang="zh-TW" dirty="0"/>
              <a:t>/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940" y="4550267"/>
            <a:ext cx="2562583" cy="7335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31921" y="1045227"/>
            <a:ext cx="1826141" cy="584775"/>
          </a:xfrm>
          <a:prstGeom prst="rect">
            <a:avLst/>
          </a:prstGeom>
          <a:noFill/>
        </p:spPr>
        <p:txBody>
          <a:bodyPr wrap="none" lIns="80899" tIns="40450" rIns="80899" bIns="40450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TW" altLang="en-US" dirty="0"/>
              <a:t>免費資源</a:t>
            </a:r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4019429" y="2072734"/>
            <a:ext cx="1830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* </a:t>
            </a:r>
            <a:r>
              <a:rPr lang="en-US" altLang="zh-TW" sz="2000" dirty="0" smtClean="0"/>
              <a:t>Search Engine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19429" y="3537493"/>
            <a:ext cx="2198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*免費的</a:t>
            </a:r>
            <a:r>
              <a:rPr lang="zh-TW" altLang="en-US" sz="2000" dirty="0" smtClean="0"/>
              <a:t>聊天</a:t>
            </a:r>
            <a:r>
              <a:rPr lang="zh-TW" altLang="en-US" dirty="0" smtClean="0"/>
              <a:t>機械人</a:t>
            </a:r>
            <a:endParaRPr lang="zh-TW" altLang="en-US" dirty="0"/>
          </a:p>
        </p:txBody>
      </p:sp>
      <p:pic>
        <p:nvPicPr>
          <p:cNvPr id="2050" name="Picture 2" descr="Goo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231" y="2307704"/>
            <a:ext cx="1676150" cy="56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89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5641278" y="2114763"/>
            <a:ext cx="326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72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Q &amp; A</a:t>
            </a:r>
            <a:endParaRPr kumimoji="1" lang="zh-CN" altLang="en-US" sz="72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8188036" y="5259745"/>
            <a:ext cx="3192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4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 you</a:t>
            </a:r>
            <a:endParaRPr kumimoji="1" lang="zh-CN" altLang="en-US" sz="44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129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5891" y="1170639"/>
            <a:ext cx="3095679" cy="3724275"/>
          </a:xfrm>
          <a:prstGeom prst="rect">
            <a:avLst/>
          </a:prstGeom>
        </p:spPr>
      </p:pic>
      <p:sp>
        <p:nvSpPr>
          <p:cNvPr id="10" name="Text Placeholder 3"/>
          <p:cNvSpPr txBox="1"/>
          <p:nvPr/>
        </p:nvSpPr>
        <p:spPr>
          <a:xfrm>
            <a:off x="5687254" y="2746997"/>
            <a:ext cx="5892376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甚麼是</a:t>
            </a:r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81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2422359" y="473244"/>
            <a:ext cx="7796463" cy="3577388"/>
            <a:chOff x="2422357" y="473244"/>
            <a:chExt cx="7796462" cy="3577388"/>
          </a:xfrm>
        </p:grpSpPr>
        <p:grpSp>
          <p:nvGrpSpPr>
            <p:cNvPr id="5" name="组 4"/>
            <p:cNvGrpSpPr/>
            <p:nvPr/>
          </p:nvGrpSpPr>
          <p:grpSpPr>
            <a:xfrm>
              <a:off x="2422357" y="473244"/>
              <a:ext cx="7796462" cy="3577388"/>
              <a:chOff x="2422357" y="473244"/>
              <a:chExt cx="7796462" cy="3577388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422357" y="1138991"/>
                <a:ext cx="2245895" cy="2245895"/>
              </a:xfrm>
              <a:prstGeom prst="ellipse">
                <a:avLst/>
              </a:prstGeom>
              <a:noFill/>
              <a:ln>
                <a:solidFill>
                  <a:srgbClr val="4C4C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7972924" y="1138991"/>
                <a:ext cx="2245895" cy="2245895"/>
              </a:xfrm>
              <a:prstGeom prst="ellipse">
                <a:avLst/>
              </a:prstGeom>
              <a:noFill/>
              <a:ln>
                <a:solidFill>
                  <a:srgbClr val="4C4C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4531894" y="473244"/>
                <a:ext cx="3577388" cy="357738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4C4C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6" name="Text Placeholder 3"/>
            <p:cNvSpPr txBox="1"/>
            <p:nvPr/>
          </p:nvSpPr>
          <p:spPr>
            <a:xfrm>
              <a:off x="5531062" y="1859781"/>
              <a:ext cx="1944558" cy="804314"/>
            </a:xfrm>
            <a:prstGeom prst="rect">
              <a:avLst/>
            </a:prstGeom>
          </p:spPr>
          <p:txBody>
            <a:bodyPr lIns="68580" tIns="34290" rIns="68580" bIns="3429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</a:t>
              </a:r>
              <a:endPara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buNone/>
              </a:pPr>
              <a:r>
                <a:rPr lang="zh-CN" altLang="en-US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endParaRPr lang="zh-CN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Placeholder 3"/>
            <p:cNvSpPr txBox="1"/>
            <p:nvPr/>
          </p:nvSpPr>
          <p:spPr>
            <a:xfrm>
              <a:off x="2587336" y="1850657"/>
              <a:ext cx="1944558" cy="804314"/>
            </a:xfrm>
            <a:prstGeom prst="rect">
              <a:avLst/>
            </a:prstGeom>
          </p:spPr>
          <p:txBody>
            <a:bodyPr lIns="68580" tIns="34290" rIns="68580" bIns="3429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6000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</a:t>
              </a:r>
              <a:endPara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 Placeholder 3"/>
            <p:cNvSpPr txBox="1"/>
            <p:nvPr/>
          </p:nvSpPr>
          <p:spPr>
            <a:xfrm>
              <a:off x="8269066" y="1859781"/>
              <a:ext cx="1944558" cy="804314"/>
            </a:xfrm>
            <a:prstGeom prst="rect">
              <a:avLst/>
            </a:prstGeom>
          </p:spPr>
          <p:txBody>
            <a:bodyPr lIns="68580" tIns="34290" rIns="68580" bIns="34290" anchor="ctr"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6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endPara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 Placeholder 4"/>
          <p:cNvSpPr txBox="1"/>
          <p:nvPr/>
        </p:nvSpPr>
        <p:spPr>
          <a:xfrm>
            <a:off x="1579418" y="4263842"/>
            <a:ext cx="3890357" cy="452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「人工」即由人設計，為人創造、製造。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 Placeholder 4"/>
          <p:cNvSpPr txBox="1"/>
          <p:nvPr/>
        </p:nvSpPr>
        <p:spPr>
          <a:xfrm>
            <a:off x="3545306" y="5064957"/>
            <a:ext cx="5596631" cy="8804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指由人製造出來的機器所表現出來的智慧。通常人工智慧是指</a:t>
            </a:r>
            <a:r>
              <a:rPr lang="zh-TW" altLang="en-US" sz="16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透過電腦程式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來呈現人類智慧的技術。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线连接符 12"/>
          <p:cNvCxnSpPr>
            <a:stCxn id="2" idx="4"/>
          </p:cNvCxnSpPr>
          <p:nvPr/>
        </p:nvCxnSpPr>
        <p:spPr>
          <a:xfrm>
            <a:off x="3545307" y="3384890"/>
            <a:ext cx="14311" cy="890631"/>
          </a:xfrm>
          <a:prstGeom prst="line">
            <a:avLst/>
          </a:prstGeom>
          <a:ln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3" idx="4"/>
            <a:endCxn id="11" idx="0"/>
          </p:cNvCxnSpPr>
          <p:nvPr/>
        </p:nvCxnSpPr>
        <p:spPr>
          <a:xfrm>
            <a:off x="6320590" y="4050632"/>
            <a:ext cx="23032" cy="10143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4"/>
          <p:cNvSpPr txBox="1"/>
          <p:nvPr/>
        </p:nvSpPr>
        <p:spPr>
          <a:xfrm>
            <a:off x="6874469" y="4124627"/>
            <a:ext cx="4488873" cy="765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關於什麼是「智慧</a:t>
            </a:r>
            <a:r>
              <a:rPr lang="zh-TW" altLang="en-US" sz="16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」是指 能力、意識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自我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心靈？這裡是較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有爭議性</a:t>
            </a:r>
            <a:r>
              <a:rPr lang="zh-TW" altLang="en-US" sz="16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9" name="直线连接符 13"/>
          <p:cNvCxnSpPr>
            <a:stCxn id="4" idx="4"/>
            <a:endCxn id="18" idx="0"/>
          </p:cNvCxnSpPr>
          <p:nvPr/>
        </p:nvCxnSpPr>
        <p:spPr>
          <a:xfrm>
            <a:off x="9095875" y="3384886"/>
            <a:ext cx="23031" cy="739741"/>
          </a:xfrm>
          <a:prstGeom prst="line">
            <a:avLst/>
          </a:prstGeom>
          <a:ln>
            <a:solidFill>
              <a:srgbClr val="4C4C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0" t="24301" r="13267" b="25807"/>
          <a:stretch/>
        </p:blipFill>
        <p:spPr>
          <a:xfrm>
            <a:off x="946173" y="1074174"/>
            <a:ext cx="6902246" cy="34216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49" y="2133600"/>
            <a:ext cx="492695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" y="618290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33"/>
          <p:cNvSpPr txBox="1"/>
          <p:nvPr/>
        </p:nvSpPr>
        <p:spPr>
          <a:xfrm>
            <a:off x="5085636" y="783036"/>
            <a:ext cx="5742787" cy="1384914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圖靈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測試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是英國電腦科學家圖靈於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1950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年提出的思想實驗，目的在測試機器能否表現出與人等價或無法區分的智慧型。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</p:txBody>
      </p:sp>
      <p:cxnSp>
        <p:nvCxnSpPr>
          <p:cNvPr id="4" name="直接连接符 36"/>
          <p:cNvCxnSpPr/>
          <p:nvPr/>
        </p:nvCxnSpPr>
        <p:spPr>
          <a:xfrm>
            <a:off x="5085636" y="2272168"/>
            <a:ext cx="5518197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716094" y="1724633"/>
            <a:ext cx="507831" cy="1169551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1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歷史事件</a:t>
            </a:r>
            <a:endParaRPr lang="zh-CN" altLang="en-US" sz="21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41" y="2480605"/>
            <a:ext cx="3008186" cy="38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" y="618290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33"/>
          <p:cNvSpPr txBox="1"/>
          <p:nvPr/>
        </p:nvSpPr>
        <p:spPr>
          <a:xfrm>
            <a:off x="5085636" y="862878"/>
            <a:ext cx="5742787" cy="1246414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深藍 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(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超級電腦</a:t>
            </a:r>
            <a:r>
              <a:rPr lang="en-US" altLang="zh-TW" b="1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深藍（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Deep Blue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）是由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IBM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開發，專門用以分析西洋棋的超級電腦。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1997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年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5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月曾擊敗西洋棋世界冠軍卡斯帕羅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夫。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</p:txBody>
      </p:sp>
      <p:cxnSp>
        <p:nvCxnSpPr>
          <p:cNvPr id="4" name="直接连接符 36"/>
          <p:cNvCxnSpPr/>
          <p:nvPr/>
        </p:nvCxnSpPr>
        <p:spPr>
          <a:xfrm>
            <a:off x="5085636" y="2272168"/>
            <a:ext cx="5518197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716094" y="1724633"/>
            <a:ext cx="507831" cy="1169551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1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歷史事件</a:t>
            </a:r>
            <a:endParaRPr lang="zh-CN" altLang="en-US" sz="21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26" y="2295748"/>
            <a:ext cx="3229232" cy="42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68" y="618290"/>
            <a:ext cx="3962400" cy="4843272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33"/>
          <p:cNvSpPr txBox="1"/>
          <p:nvPr/>
        </p:nvSpPr>
        <p:spPr>
          <a:xfrm>
            <a:off x="4655128" y="976185"/>
            <a:ext cx="6741622" cy="2816075"/>
          </a:xfrm>
          <a:prstGeom prst="rect">
            <a:avLst/>
          </a:prstGeom>
          <a:noFill/>
        </p:spPr>
        <p:txBody>
          <a:bodyPr wrap="square" lIns="91360" tIns="45680" rIns="91360" bIns="4568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err="1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AlphaGo</a:t>
            </a:r>
            <a:endParaRPr lang="en-US" altLang="zh-TW" b="1" dirty="0" smtClean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2014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年開始由英國倫敦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Google DeepMind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開發的人工智慧圍棋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軟體ｊ擊敗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Microsoft YaHei" charset="-122"/>
                <a:cs typeface="Microsoft YaHei" charset="-122"/>
                <a:sym typeface="+mn-lt"/>
              </a:rPr>
              <a:t>世界冠軍韓國職業棋士李世乭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（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Microsoft YaHei" charset="-122"/>
                <a:cs typeface="Microsoft YaHei" charset="-122"/>
                <a:sym typeface="+mn-lt"/>
              </a:rPr>
              <a:t>九段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）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 err="1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AlphaGo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的做法是使用了蒙地卡羅樹搜尋與兩個深度神經網路相結合的方法，一個是以藉助估值網路（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value network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）來評估大量的選點，一個是藉助走棋網路（</a:t>
            </a:r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policy network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YaHei" charset="-122"/>
                <a:sym typeface="+mn-lt"/>
              </a:rPr>
              <a:t>）來選擇落子，並使用強化學習進一步改善它。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YaHei" charset="-122"/>
              <a:sym typeface="+mn-lt"/>
            </a:endParaRPr>
          </a:p>
        </p:txBody>
      </p:sp>
      <p:cxnSp>
        <p:nvCxnSpPr>
          <p:cNvPr id="4" name="直接连接符 36"/>
          <p:cNvCxnSpPr/>
          <p:nvPr/>
        </p:nvCxnSpPr>
        <p:spPr>
          <a:xfrm flipV="1">
            <a:off x="4655128" y="2236124"/>
            <a:ext cx="6608617" cy="73284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716094" y="1724633"/>
            <a:ext cx="507831" cy="1169551"/>
          </a:xfrm>
          <a:prstGeom prst="rect">
            <a:avLst/>
          </a:prstGeom>
          <a:noFill/>
        </p:spPr>
        <p:txBody>
          <a:bodyPr vert="eaVert"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21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歷史事件</a:t>
            </a:r>
            <a:endParaRPr lang="zh-CN" altLang="en-US" sz="21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6" y="4217918"/>
            <a:ext cx="6074158" cy="158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03" y="2059089"/>
            <a:ext cx="5105400" cy="3152775"/>
          </a:xfrm>
          <a:prstGeom prst="rect">
            <a:avLst/>
          </a:prstGeom>
        </p:spPr>
      </p:pic>
      <p:sp>
        <p:nvSpPr>
          <p:cNvPr id="3" name="文本框 3"/>
          <p:cNvSpPr txBox="1"/>
          <p:nvPr/>
        </p:nvSpPr>
        <p:spPr>
          <a:xfrm>
            <a:off x="4516531" y="662718"/>
            <a:ext cx="4014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7200" b="1" dirty="0" smtClean="0">
                <a:solidFill>
                  <a:srgbClr val="4C4C4C"/>
                </a:solidFill>
                <a:latin typeface="Microsoft YaHei" charset="-122"/>
                <a:ea typeface="Microsoft YaHei" charset="-122"/>
                <a:cs typeface="Microsoft YaHei" charset="-122"/>
              </a:rPr>
              <a:t>神經網絡</a:t>
            </a:r>
            <a:endParaRPr kumimoji="1" lang="zh-CN" altLang="en-US" sz="7200" b="1" dirty="0">
              <a:solidFill>
                <a:srgbClr val="4C4C4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Text Placeholder 3"/>
          <p:cNvSpPr txBox="1"/>
          <p:nvPr/>
        </p:nvSpPr>
        <p:spPr>
          <a:xfrm>
            <a:off x="776040" y="2363541"/>
            <a:ext cx="2719328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深度學習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Placeholder 3"/>
          <p:cNvSpPr txBox="1"/>
          <p:nvPr/>
        </p:nvSpPr>
        <p:spPr>
          <a:xfrm>
            <a:off x="9315356" y="3635476"/>
            <a:ext cx="2719328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rgbClr val="C913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機械學習</a:t>
            </a:r>
            <a:endParaRPr lang="zh-CN" altLang="en-US" sz="4800" b="1" dirty="0">
              <a:solidFill>
                <a:srgbClr val="C913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Placeholder 3"/>
          <p:cNvSpPr txBox="1"/>
          <p:nvPr/>
        </p:nvSpPr>
        <p:spPr>
          <a:xfrm>
            <a:off x="7314490" y="5626508"/>
            <a:ext cx="2719328" cy="804314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4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自主學習</a:t>
            </a:r>
            <a:endParaRPr lang="zh-CN" altLang="en-US" sz="4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72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7620</TotalTime>
  <Words>1167</Words>
  <Application>Microsoft Office PowerPoint</Application>
  <PresentationFormat>寬螢幕</PresentationFormat>
  <Paragraphs>167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40" baseType="lpstr">
      <vt:lpstr>等线</vt:lpstr>
      <vt:lpstr>等线 Light</vt:lpstr>
      <vt:lpstr>微软雅黑</vt:lpstr>
      <vt:lpstr>微软雅黑</vt:lpstr>
      <vt:lpstr>Roboto</vt:lpstr>
      <vt:lpstr>Roboto Slab</vt:lpstr>
      <vt:lpstr>宋体</vt:lpstr>
      <vt:lpstr>微軟正黑體</vt:lpstr>
      <vt:lpstr>新細明體</vt:lpstr>
      <vt:lpstr>Arial</vt:lpstr>
      <vt:lpstr>Calibri</vt:lpstr>
      <vt:lpstr>Calibri Light</vt:lpstr>
      <vt:lpstr>Lucida Calligraphy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ricky</cp:lastModifiedBy>
  <cp:revision>163</cp:revision>
  <cp:lastPrinted>2022-05-23T06:48:53Z</cp:lastPrinted>
  <dcterms:created xsi:type="dcterms:W3CDTF">2017-08-18T03:02:00Z</dcterms:created>
  <dcterms:modified xsi:type="dcterms:W3CDTF">2022-05-24T03:08:28Z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